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0"/>
  </p:notesMasterIdLst>
  <p:sldIdLst>
    <p:sldId id="256" r:id="rId2"/>
    <p:sldId id="271" r:id="rId3"/>
    <p:sldId id="273" r:id="rId4"/>
    <p:sldId id="281" r:id="rId5"/>
    <p:sldId id="272" r:id="rId6"/>
    <p:sldId id="280" r:id="rId7"/>
    <p:sldId id="269" r:id="rId8"/>
    <p:sldId id="275"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Impact" panose="020B0806030902050204" pitchFamily="34" charset="0"/>
      <p:regular r:id="rId15"/>
    </p:embeddedFont>
    <p:embeddedFont>
      <p:font typeface="Lato" panose="020B0604020202020204" charset="0"/>
      <p:regular r:id="rId16"/>
      <p:bold r:id="rId17"/>
      <p:italic r:id="rId18"/>
      <p:boldItalic r:id="rId19"/>
    </p:embeddedFont>
    <p:embeddedFont>
      <p:font typeface="Montserrat" panose="020B0604020202020204" charset="0"/>
      <p:regular r:id="rId20"/>
      <p:bold r:id="rId21"/>
      <p:italic r:id="rId22"/>
      <p:boldItalic r:id="rId23"/>
    </p:embeddedFont>
    <p:embeddedFont>
      <p:font typeface="Roboto" panose="020B0604020202020204" charset="0"/>
      <p:regular r:id="rId24"/>
      <p:bold r:id="rId25"/>
      <p:italic r:id="rId26"/>
      <p:boldItalic r:id="rId27"/>
    </p:embeddedFont>
    <p:embeddedFont>
      <p:font typeface="Segoe UI Semibold" panose="020B0702040204020203" pitchFamily="34" charset="0"/>
      <p:bold r:id="rId28"/>
      <p:boldItalic r:id="rId29"/>
    </p:embeddedFont>
    <p:embeddedFont>
      <p:font typeface="Sitka Banner" panose="02000505000000020004"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94660"/>
  </p:normalViewPr>
  <p:slideViewPr>
    <p:cSldViewPr snapToGrid="0">
      <p:cViewPr varScale="1">
        <p:scale>
          <a:sx n="89" d="100"/>
          <a:sy n="89" d="100"/>
        </p:scale>
        <p:origin x="7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8799739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f87997393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rgbClr val="00B05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34587" y="1692998"/>
            <a:ext cx="6443330" cy="14643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dirty="0"/>
              <a:t>TRASH SEPARATION IN STREET DUSTBINS</a:t>
            </a:r>
            <a:endParaRPr sz="3800" dirty="0"/>
          </a:p>
        </p:txBody>
      </p:sp>
      <p:sp>
        <p:nvSpPr>
          <p:cNvPr id="229" name="Google Shape;229;p1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dirty="0"/>
              <a:t>Submitted by Joseph Raj</a:t>
            </a:r>
            <a:r>
              <a:rPr lang="ta-IN" sz="1800" dirty="0"/>
              <a:t> </a:t>
            </a:r>
            <a:r>
              <a:rPr lang="en-IN" sz="1800" dirty="0"/>
              <a:t>B</a:t>
            </a:r>
          </a:p>
          <a:p>
            <a:pPr marL="0" lvl="0" indent="0" algn="l" rtl="0">
              <a:lnSpc>
                <a:spcPct val="115000"/>
              </a:lnSpc>
              <a:spcBef>
                <a:spcPts val="0"/>
              </a:spcBef>
              <a:spcAft>
                <a:spcPts val="1600"/>
              </a:spcAft>
              <a:buNone/>
            </a:pPr>
            <a:endParaRPr lang="ta-IN" sz="1800" dirty="0"/>
          </a:p>
        </p:txBody>
      </p:sp>
      <p:pic>
        <p:nvPicPr>
          <p:cNvPr id="2" name="Picture 1">
            <a:extLst>
              <a:ext uri="{FF2B5EF4-FFF2-40B4-BE49-F238E27FC236}">
                <a16:creationId xmlns:a16="http://schemas.microsoft.com/office/drawing/2014/main" id="{3E9452C1-65C2-5A26-291D-D486D7FD71E8}"/>
              </a:ext>
            </a:extLst>
          </p:cNvPr>
          <p:cNvPicPr>
            <a:picLocks noChangeAspect="1"/>
          </p:cNvPicPr>
          <p:nvPr/>
        </p:nvPicPr>
        <p:blipFill>
          <a:blip r:embed="rId3"/>
          <a:stretch>
            <a:fillRect/>
          </a:stretch>
        </p:blipFill>
        <p:spPr>
          <a:xfrm>
            <a:off x="323512" y="102653"/>
            <a:ext cx="844385" cy="1061440"/>
          </a:xfrm>
          <a:prstGeom prst="rect">
            <a:avLst/>
          </a:prstGeom>
        </p:spPr>
      </p:pic>
      <p:sp>
        <p:nvSpPr>
          <p:cNvPr id="5" name="TextBox 4">
            <a:extLst>
              <a:ext uri="{FF2B5EF4-FFF2-40B4-BE49-F238E27FC236}">
                <a16:creationId xmlns:a16="http://schemas.microsoft.com/office/drawing/2014/main" id="{A8ADCC1F-8465-D2F2-52D7-C9C26E4C6AC0}"/>
              </a:ext>
            </a:extLst>
          </p:cNvPr>
          <p:cNvSpPr txBox="1"/>
          <p:nvPr/>
        </p:nvSpPr>
        <p:spPr>
          <a:xfrm>
            <a:off x="1458660" y="217874"/>
            <a:ext cx="6798277" cy="830997"/>
          </a:xfrm>
          <a:prstGeom prst="rect">
            <a:avLst/>
          </a:prstGeom>
          <a:noFill/>
        </p:spPr>
        <p:txBody>
          <a:bodyPr wrap="square">
            <a:spAutoFit/>
          </a:bodyPr>
          <a:lstStyle/>
          <a:p>
            <a:r>
              <a:rPr lang="en-IN" sz="2400" dirty="0">
                <a:solidFill>
                  <a:schemeClr val="bg1"/>
                </a:solidFill>
              </a:rPr>
              <a:t>GOVERNMENT COLLEGE OF TECHNOLOGY</a:t>
            </a:r>
          </a:p>
          <a:p>
            <a:r>
              <a:rPr lang="en-IN" sz="2400" dirty="0">
                <a:solidFill>
                  <a:schemeClr val="bg1"/>
                </a:solidFill>
              </a:rPr>
              <a:t> </a:t>
            </a:r>
            <a:r>
              <a:rPr lang="en-IN" sz="1600" dirty="0">
                <a:solidFill>
                  <a:schemeClr val="bg1"/>
                </a:solidFill>
              </a:rPr>
              <a:t>PRODUCT DESIGN AND DEVELOPMENT CLUB  - “XCELERATE”</a:t>
            </a:r>
            <a:endParaRPr lang="ta-IN" sz="16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2"/>
          <p:cNvSpPr txBox="1">
            <a:spLocks noGrp="1"/>
          </p:cNvSpPr>
          <p:nvPr>
            <p:ph type="title"/>
          </p:nvPr>
        </p:nvSpPr>
        <p:spPr>
          <a:xfrm>
            <a:off x="91663" y="1358186"/>
            <a:ext cx="3240020" cy="3061799"/>
          </a:xfrm>
          <a:prstGeom prst="rect">
            <a:avLst/>
          </a:prstGeom>
        </p:spPr>
        <p:txBody>
          <a:bodyPr spcFirstLastPara="1" wrap="square" lIns="91425" tIns="91425" rIns="91425" bIns="91425" anchor="t" anchorCtr="0">
            <a:noAutofit/>
          </a:bodyPr>
          <a:lstStyle/>
          <a:p>
            <a:r>
              <a:rPr lang="en-IN" sz="1800" dirty="0">
                <a:latin typeface="Times New Roman" panose="02020603050405020304" pitchFamily="18" charset="0"/>
                <a:cs typeface="Times New Roman" panose="02020603050405020304" pitchFamily="18" charset="0"/>
              </a:rPr>
              <a:t>1) </a:t>
            </a:r>
            <a:r>
              <a:rPr lang="en-IN" sz="2000" dirty="0">
                <a:latin typeface="Times New Roman" panose="02020603050405020304" pitchFamily="18" charset="0"/>
                <a:cs typeface="Times New Roman" panose="02020603050405020304" pitchFamily="18" charset="0"/>
              </a:rPr>
              <a:t>Wastes from street dustbins are collected through garbage truck and emptied in a huge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junkyard.</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2) Segregation of wastes by the type such as metal and non metal done in massive scale.</a:t>
            </a: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dirty="0"/>
          </a:p>
        </p:txBody>
      </p:sp>
      <p:sp>
        <p:nvSpPr>
          <p:cNvPr id="604" name="Google Shape;604;p32"/>
          <p:cNvSpPr txBox="1">
            <a:spLocks noGrp="1"/>
          </p:cNvSpPr>
          <p:nvPr>
            <p:ph type="body" idx="1"/>
          </p:nvPr>
        </p:nvSpPr>
        <p:spPr>
          <a:xfrm>
            <a:off x="5803694" y="688063"/>
            <a:ext cx="2952477" cy="3631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a:p>
            <a:pPr marL="0" lvl="0" indent="0" algn="l" rtl="0">
              <a:spcBef>
                <a:spcPts val="1600"/>
              </a:spcBef>
              <a:spcAft>
                <a:spcPts val="0"/>
              </a:spcAft>
              <a:buNone/>
            </a:pPr>
            <a:endParaRPr sz="1600" dirty="0"/>
          </a:p>
          <a:p>
            <a:pPr marL="0" lvl="0" indent="0" algn="l" rtl="0">
              <a:spcBef>
                <a:spcPts val="1600"/>
              </a:spcBef>
              <a:spcAft>
                <a:spcPts val="1600"/>
              </a:spcAft>
              <a:buNone/>
            </a:pPr>
            <a:endParaRPr sz="1600" dirty="0"/>
          </a:p>
        </p:txBody>
      </p:sp>
      <p:sp>
        <p:nvSpPr>
          <p:cNvPr id="602" name="Google Shape;602;p32"/>
          <p:cNvSpPr txBox="1">
            <a:spLocks noGrp="1"/>
          </p:cNvSpPr>
          <p:nvPr>
            <p:ph type="title" idx="2"/>
          </p:nvPr>
        </p:nvSpPr>
        <p:spPr>
          <a:xfrm>
            <a:off x="1013987" y="190123"/>
            <a:ext cx="3998997" cy="7802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NATION RIGHT NOW !  </a:t>
            </a:r>
            <a:endParaRPr sz="2400" dirty="0"/>
          </a:p>
        </p:txBody>
      </p:sp>
      <p:grpSp>
        <p:nvGrpSpPr>
          <p:cNvPr id="605" name="Google Shape;605;p32"/>
          <p:cNvGrpSpPr/>
          <p:nvPr/>
        </p:nvGrpSpPr>
        <p:grpSpPr>
          <a:xfrm>
            <a:off x="3409722" y="978357"/>
            <a:ext cx="2672102" cy="3341180"/>
            <a:chOff x="3409722" y="824063"/>
            <a:chExt cx="2351902" cy="3495474"/>
          </a:xfrm>
        </p:grpSpPr>
        <p:sp>
          <p:nvSpPr>
            <p:cNvPr id="606" name="Google Shape;606;p32"/>
            <p:cNvSpPr/>
            <p:nvPr/>
          </p:nvSpPr>
          <p:spPr>
            <a:xfrm rot="-5400000">
              <a:off x="2850822" y="1408938"/>
              <a:ext cx="3469500" cy="23517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rot="-5400000">
              <a:off x="2851024" y="1382963"/>
              <a:ext cx="3469500" cy="23517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4349865" y="4144403"/>
              <a:ext cx="471000" cy="657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9" name="Google Shape;609;p32" descr="offset_comp_342327_edited.jpg"/>
          <p:cNvPicPr preferRelativeResize="0"/>
          <p:nvPr/>
        </p:nvPicPr>
        <p:blipFill rotWithShape="1">
          <a:blip r:embed="rId3">
            <a:alphaModFix/>
          </a:blip>
          <a:srcRect l="55042" t="50090" r="26199" b="21737"/>
          <a:stretch/>
        </p:blipFill>
        <p:spPr>
          <a:xfrm>
            <a:off x="3409738" y="2384555"/>
            <a:ext cx="3777869" cy="1656104"/>
          </a:xfrm>
          <a:prstGeom prst="rect">
            <a:avLst/>
          </a:prstGeom>
          <a:noFill/>
          <a:ln>
            <a:noFill/>
          </a:ln>
        </p:spPr>
      </p:pic>
      <p:sp>
        <p:nvSpPr>
          <p:cNvPr id="610" name="Google Shape;610;p32"/>
          <p:cNvSpPr/>
          <p:nvPr/>
        </p:nvSpPr>
        <p:spPr>
          <a:xfrm flipH="1">
            <a:off x="3409381" y="979361"/>
            <a:ext cx="3778227" cy="318528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Beveled 6">
            <a:extLst>
              <a:ext uri="{FF2B5EF4-FFF2-40B4-BE49-F238E27FC236}">
                <a16:creationId xmlns:a16="http://schemas.microsoft.com/office/drawing/2014/main" id="{80350AC6-DDFE-CD2C-F826-287ACFE80E2C}"/>
              </a:ext>
            </a:extLst>
          </p:cNvPr>
          <p:cNvSpPr/>
          <p:nvPr/>
        </p:nvSpPr>
        <p:spPr>
          <a:xfrm>
            <a:off x="3409381" y="978355"/>
            <a:ext cx="4949713" cy="3200400"/>
          </a:xfrm>
          <a:prstGeom prst="bevel">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9" name="Google Shape;629;p34"/>
          <p:cNvSpPr txBox="1">
            <a:spLocks noGrp="1"/>
          </p:cNvSpPr>
          <p:nvPr>
            <p:ph type="title"/>
          </p:nvPr>
        </p:nvSpPr>
        <p:spPr>
          <a:xfrm>
            <a:off x="361071" y="1924851"/>
            <a:ext cx="2304900" cy="2936859"/>
          </a:xfrm>
          <a:prstGeom prst="rect">
            <a:avLst/>
          </a:prstGeom>
        </p:spPr>
        <p:txBody>
          <a:bodyPr spcFirstLastPara="1" wrap="square" lIns="91425" tIns="91425" rIns="91425" bIns="91425" anchor="t" anchorCtr="0">
            <a:noAutofit/>
          </a:bodyPr>
          <a:lstStyle/>
          <a:p>
            <a:br>
              <a:rPr lang="en-IN"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dirty="0"/>
          </a:p>
        </p:txBody>
      </p:sp>
      <p:sp>
        <p:nvSpPr>
          <p:cNvPr id="630" name="Google Shape;630;p34"/>
          <p:cNvSpPr txBox="1">
            <a:spLocks noGrp="1"/>
          </p:cNvSpPr>
          <p:nvPr>
            <p:ph type="body" idx="1"/>
          </p:nvPr>
        </p:nvSpPr>
        <p:spPr>
          <a:xfrm>
            <a:off x="5583948" y="325925"/>
            <a:ext cx="3172223" cy="4409037"/>
          </a:xfrm>
          <a:prstGeom prst="rect">
            <a:avLst/>
          </a:prstGeom>
        </p:spPr>
        <p:txBody>
          <a:bodyPr spcFirstLastPara="1" wrap="square" lIns="91425" tIns="91425" rIns="91425" bIns="91425" anchor="t" anchorCtr="0">
            <a:noAutofit/>
          </a:bodyPr>
          <a:lstStyle/>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2000" dirty="0" err="1">
                <a:latin typeface="Times New Roman" panose="02020603050405020304" pitchFamily="18" charset="0"/>
                <a:cs typeface="Times New Roman" panose="02020603050405020304" pitchFamily="18" charset="0"/>
              </a:rPr>
              <a:t>Rasberry</a:t>
            </a:r>
            <a:r>
              <a:rPr lang="en-IN" sz="2000" dirty="0">
                <a:latin typeface="Times New Roman" panose="02020603050405020304" pitchFamily="18" charset="0"/>
                <a:cs typeface="Times New Roman" panose="02020603050405020304" pitchFamily="18" charset="0"/>
              </a:rPr>
              <a:t> Pi</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Capacitive Proximity Sensor</a:t>
            </a:r>
          </a:p>
          <a:p>
            <a:pPr>
              <a:buFont typeface="Wingdings" panose="05000000000000000000" pitchFamily="2" charset="2"/>
              <a:buChar char="q"/>
            </a:pPr>
            <a:r>
              <a:rPr lang="en-IN" sz="2000" dirty="0" err="1">
                <a:latin typeface="Times New Roman" panose="02020603050405020304" pitchFamily="18" charset="0"/>
                <a:cs typeface="Times New Roman" panose="02020603050405020304" pitchFamily="18" charset="0"/>
              </a:rPr>
              <a:t>Induuctive</a:t>
            </a:r>
            <a:r>
              <a:rPr lang="en-IN" sz="2000" dirty="0">
                <a:latin typeface="Times New Roman" panose="02020603050405020304" pitchFamily="18" charset="0"/>
                <a:cs typeface="Times New Roman" panose="02020603050405020304" pitchFamily="18" charset="0"/>
              </a:rPr>
              <a:t> proximity</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Capacitive Level</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Relay module</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Ultrasonic sensor</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Conveyor belt</a:t>
            </a:r>
          </a:p>
          <a:p>
            <a:pPr>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Servo or stepper motor</a:t>
            </a:r>
          </a:p>
          <a:p>
            <a:pPr>
              <a:buFont typeface="Wingdings" panose="05000000000000000000" pitchFamily="2" charset="2"/>
              <a:buChar char="q"/>
            </a:pPr>
            <a:r>
              <a:rPr lang="en-IN" sz="2000" dirty="0" err="1">
                <a:latin typeface="Times New Roman" panose="02020603050405020304" pitchFamily="18" charset="0"/>
                <a:cs typeface="Times New Roman" panose="02020603050405020304" pitchFamily="18" charset="0"/>
              </a:rPr>
              <a:t>Gps</a:t>
            </a:r>
            <a:r>
              <a:rPr lang="en-IN" sz="2000" dirty="0">
                <a:latin typeface="Times New Roman" panose="02020603050405020304" pitchFamily="18" charset="0"/>
                <a:cs typeface="Times New Roman" panose="02020603050405020304" pitchFamily="18" charset="0"/>
              </a:rPr>
              <a:t> tracker</a:t>
            </a:r>
          </a:p>
          <a:p>
            <a:pPr marL="15875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2000" dirty="0">
              <a:latin typeface="Times New Roman" panose="02020603050405020304" pitchFamily="18" charset="0"/>
              <a:cs typeface="Times New Roman" panose="02020603050405020304" pitchFamily="18" charset="0"/>
            </a:endParaRPr>
          </a:p>
          <a:p>
            <a:pPr marL="6160" indent="0">
              <a:buNone/>
            </a:pPr>
            <a:endParaRPr lang="en-IN" sz="2000" dirty="0">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sz="2000" dirty="0"/>
          </a:p>
        </p:txBody>
      </p:sp>
      <p:sp>
        <p:nvSpPr>
          <p:cNvPr id="628" name="Google Shape;628;p34"/>
          <p:cNvSpPr txBox="1">
            <a:spLocks noGrp="1"/>
          </p:cNvSpPr>
          <p:nvPr>
            <p:ph type="title" idx="2"/>
          </p:nvPr>
        </p:nvSpPr>
        <p:spPr>
          <a:xfrm>
            <a:off x="4667693" y="459490"/>
            <a:ext cx="4593264" cy="510900"/>
          </a:xfrm>
          <a:prstGeom prst="rect">
            <a:avLst/>
          </a:prstGeom>
        </p:spPr>
        <p:txBody>
          <a:bodyPr spcFirstLastPara="1" wrap="square" lIns="91425" tIns="91425" rIns="91425" bIns="91425" anchor="t" anchorCtr="0">
            <a:noAutofit/>
          </a:bodyPr>
          <a:lstStyle/>
          <a:p>
            <a:r>
              <a:rPr lang="en-IN" sz="2400" dirty="0">
                <a:solidFill>
                  <a:schemeClr val="tx1"/>
                </a:solidFill>
              </a:rPr>
              <a:t>COMPONENTS REQUIRED :</a:t>
            </a:r>
            <a:br>
              <a:rPr lang="en-IN" sz="1000" dirty="0">
                <a:solidFill>
                  <a:schemeClr val="tx1"/>
                </a:solidFill>
              </a:rPr>
            </a:br>
            <a:endParaRPr sz="1000" dirty="0">
              <a:solidFill>
                <a:schemeClr val="tx1"/>
              </a:solidFill>
            </a:endParaRPr>
          </a:p>
        </p:txBody>
      </p:sp>
      <p:grpSp>
        <p:nvGrpSpPr>
          <p:cNvPr id="631" name="Google Shape;631;p34"/>
          <p:cNvGrpSpPr/>
          <p:nvPr/>
        </p:nvGrpSpPr>
        <p:grpSpPr>
          <a:xfrm>
            <a:off x="3895497" y="891542"/>
            <a:ext cx="1403091" cy="3361448"/>
            <a:chOff x="7475548" y="3728000"/>
            <a:chExt cx="316503" cy="758244"/>
          </a:xfrm>
        </p:grpSpPr>
        <p:sp>
          <p:nvSpPr>
            <p:cNvPr id="632" name="Google Shape;632;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34"/>
          <p:cNvGrpSpPr/>
          <p:nvPr/>
        </p:nvGrpSpPr>
        <p:grpSpPr>
          <a:xfrm>
            <a:off x="3491361" y="1465383"/>
            <a:ext cx="2321335" cy="2247075"/>
            <a:chOff x="7384385" y="3857442"/>
            <a:chExt cx="523637" cy="506874"/>
          </a:xfrm>
          <a:blipFill dpi="0" rotWithShape="0">
            <a:blip r:embed="rId3"/>
            <a:srcRect/>
            <a:stretch>
              <a:fillRect/>
            </a:stretch>
          </a:blipFill>
          <a:effectLst>
            <a:outerShdw blurRad="762000" dist="50800" dir="5400000" algn="ctr" rotWithShape="0">
              <a:srgbClr val="000000">
                <a:alpha val="71000"/>
              </a:srgbClr>
            </a:outerShdw>
          </a:effectLst>
        </p:grpSpPr>
        <p:sp>
          <p:nvSpPr>
            <p:cNvPr id="636" name="Google Shape;636;p34"/>
            <p:cNvSpPr/>
            <p:nvPr/>
          </p:nvSpPr>
          <p:spPr>
            <a:xfrm>
              <a:off x="7384385" y="3865416"/>
              <a:ext cx="498900" cy="4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a:off x="7384385" y="3857442"/>
              <a:ext cx="523637" cy="498900"/>
              <a:chOff x="7384385" y="3857442"/>
              <a:chExt cx="523637" cy="498900"/>
            </a:xfrm>
            <a:grpFill/>
          </p:grpSpPr>
          <p:sp>
            <p:nvSpPr>
              <p:cNvPr id="638" name="Google Shape;638;p34"/>
              <p:cNvSpPr/>
              <p:nvPr/>
            </p:nvSpPr>
            <p:spPr>
              <a:xfrm>
                <a:off x="7384385" y="3857442"/>
                <a:ext cx="498900" cy="4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856422" y="4081138"/>
                <a:ext cx="51600" cy="51600"/>
              </a:xfrm>
              <a:prstGeom prst="flowChartDelay">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8D1FA5D9-4967-7C70-D864-34F29E9EF2CB}"/>
              </a:ext>
            </a:extLst>
          </p:cNvPr>
          <p:cNvPicPr>
            <a:picLocks noChangeAspect="1"/>
          </p:cNvPicPr>
          <p:nvPr/>
        </p:nvPicPr>
        <p:blipFill>
          <a:blip r:embed="rId3"/>
          <a:srcRect/>
          <a:stretch/>
        </p:blipFill>
        <p:spPr>
          <a:xfrm>
            <a:off x="1398912" y="2799871"/>
            <a:ext cx="1349683" cy="1349683"/>
          </a:xfrm>
          <a:prstGeom prst="rect">
            <a:avLst/>
          </a:prstGeom>
        </p:spPr>
      </p:pic>
      <p:grpSp>
        <p:nvGrpSpPr>
          <p:cNvPr id="3" name="Google Shape;631;p34">
            <a:extLst>
              <a:ext uri="{FF2B5EF4-FFF2-40B4-BE49-F238E27FC236}">
                <a16:creationId xmlns:a16="http://schemas.microsoft.com/office/drawing/2014/main" id="{1FE3E43C-8DB5-1030-2F7A-28926C525907}"/>
              </a:ext>
            </a:extLst>
          </p:cNvPr>
          <p:cNvGrpSpPr/>
          <p:nvPr/>
        </p:nvGrpSpPr>
        <p:grpSpPr>
          <a:xfrm>
            <a:off x="763433" y="1005102"/>
            <a:ext cx="1403091" cy="3361448"/>
            <a:chOff x="7475548" y="3728000"/>
            <a:chExt cx="316503" cy="758244"/>
          </a:xfrm>
        </p:grpSpPr>
        <p:sp>
          <p:nvSpPr>
            <p:cNvPr id="4" name="Google Shape;632;p34">
              <a:extLst>
                <a:ext uri="{FF2B5EF4-FFF2-40B4-BE49-F238E27FC236}">
                  <a16:creationId xmlns:a16="http://schemas.microsoft.com/office/drawing/2014/main" id="{E889EC3E-2184-27F8-D05D-DB7234FB0BE6}"/>
                </a:ext>
              </a:extLst>
            </p:cNvPr>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3;p34">
              <a:extLst>
                <a:ext uri="{FF2B5EF4-FFF2-40B4-BE49-F238E27FC236}">
                  <a16:creationId xmlns:a16="http://schemas.microsoft.com/office/drawing/2014/main" id="{5E6F4205-283C-D2C7-5D24-D3C1CCC5924F}"/>
                </a:ext>
              </a:extLst>
            </p:cNvPr>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34;p34">
              <a:extLst>
                <a:ext uri="{FF2B5EF4-FFF2-40B4-BE49-F238E27FC236}">
                  <a16:creationId xmlns:a16="http://schemas.microsoft.com/office/drawing/2014/main" id="{DFFF6F46-54BC-C556-EB55-BAEEE51268A5}"/>
                </a:ext>
              </a:extLst>
            </p:cNvPr>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635;p34">
            <a:extLst>
              <a:ext uri="{FF2B5EF4-FFF2-40B4-BE49-F238E27FC236}">
                <a16:creationId xmlns:a16="http://schemas.microsoft.com/office/drawing/2014/main" id="{46DF2F58-A7FA-F763-A06F-5CAFC13A469B}"/>
              </a:ext>
            </a:extLst>
          </p:cNvPr>
          <p:cNvGrpSpPr/>
          <p:nvPr/>
        </p:nvGrpSpPr>
        <p:grpSpPr>
          <a:xfrm>
            <a:off x="379328" y="1500733"/>
            <a:ext cx="2321335" cy="2247075"/>
            <a:chOff x="7384385" y="3857442"/>
            <a:chExt cx="523637" cy="506874"/>
          </a:xfrm>
          <a:blipFill>
            <a:blip r:embed="rId4"/>
            <a:stretch>
              <a:fillRect/>
            </a:stretch>
          </a:blipFill>
          <a:effectLst>
            <a:outerShdw blurRad="63500" dist="50800" dir="5400000" sx="114000" sy="114000" algn="ctr" rotWithShape="0">
              <a:srgbClr val="000000">
                <a:alpha val="49000"/>
              </a:srgbClr>
            </a:outerShdw>
            <a:reflection endPos="9000" dist="50800" dir="5400000" sy="-100000" algn="bl" rotWithShape="0"/>
          </a:effectLst>
        </p:grpSpPr>
        <p:sp>
          <p:nvSpPr>
            <p:cNvPr id="8" name="Google Shape;636;p34">
              <a:extLst>
                <a:ext uri="{FF2B5EF4-FFF2-40B4-BE49-F238E27FC236}">
                  <a16:creationId xmlns:a16="http://schemas.microsoft.com/office/drawing/2014/main" id="{B9CD9593-02D0-277F-BCA3-CCD368550A0E}"/>
                </a:ext>
              </a:extLst>
            </p:cNvPr>
            <p:cNvSpPr/>
            <p:nvPr/>
          </p:nvSpPr>
          <p:spPr>
            <a:xfrm>
              <a:off x="7384385" y="3865416"/>
              <a:ext cx="498900" cy="4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637;p34">
              <a:extLst>
                <a:ext uri="{FF2B5EF4-FFF2-40B4-BE49-F238E27FC236}">
                  <a16:creationId xmlns:a16="http://schemas.microsoft.com/office/drawing/2014/main" id="{F02AD137-6DA3-FB14-AF41-95DE5CEE173C}"/>
                </a:ext>
              </a:extLst>
            </p:cNvPr>
            <p:cNvGrpSpPr/>
            <p:nvPr/>
          </p:nvGrpSpPr>
          <p:grpSpPr>
            <a:xfrm>
              <a:off x="7384385" y="3857442"/>
              <a:ext cx="523637" cy="498900"/>
              <a:chOff x="7384385" y="3857442"/>
              <a:chExt cx="523637" cy="498900"/>
            </a:xfrm>
            <a:grpFill/>
          </p:grpSpPr>
          <p:sp>
            <p:nvSpPr>
              <p:cNvPr id="10" name="Google Shape;638;p34">
                <a:extLst>
                  <a:ext uri="{FF2B5EF4-FFF2-40B4-BE49-F238E27FC236}">
                    <a16:creationId xmlns:a16="http://schemas.microsoft.com/office/drawing/2014/main" id="{C967776C-2E06-039C-EFA4-8492FA75239E}"/>
                  </a:ext>
                </a:extLst>
              </p:cNvPr>
              <p:cNvSpPr/>
              <p:nvPr/>
            </p:nvSpPr>
            <p:spPr>
              <a:xfrm>
                <a:off x="7384385" y="3857442"/>
                <a:ext cx="498900" cy="4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9;p34">
                <a:extLst>
                  <a:ext uri="{FF2B5EF4-FFF2-40B4-BE49-F238E27FC236}">
                    <a16:creationId xmlns:a16="http://schemas.microsoft.com/office/drawing/2014/main" id="{7A3FCF02-AE6D-E31F-FADD-B0289CEA452F}"/>
                  </a:ext>
                </a:extLst>
              </p:cNvPr>
              <p:cNvSpPr/>
              <p:nvPr/>
            </p:nvSpPr>
            <p:spPr>
              <a:xfrm>
                <a:off x="7856422" y="4081138"/>
                <a:ext cx="51600" cy="51600"/>
              </a:xfrm>
              <a:prstGeom prst="flowChartDelay">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D7EC-2EAB-9C43-BFF6-C4F5EC774187}"/>
              </a:ext>
            </a:extLst>
          </p:cNvPr>
          <p:cNvSpPr>
            <a:spLocks noGrp="1"/>
          </p:cNvSpPr>
          <p:nvPr>
            <p:ph type="title"/>
          </p:nvPr>
        </p:nvSpPr>
        <p:spPr>
          <a:xfrm>
            <a:off x="493563" y="190501"/>
            <a:ext cx="3748236" cy="1734350"/>
          </a:xfrm>
        </p:spPr>
        <p:txBody>
          <a:bodyPr/>
          <a:lstStyle/>
          <a:p>
            <a:r>
              <a:rPr lang="en-IN" sz="2400" dirty="0">
                <a:latin typeface="Times New Roman" panose="02020603050405020304" pitchFamily="18" charset="0"/>
                <a:cs typeface="Times New Roman" panose="02020603050405020304" pitchFamily="18" charset="0"/>
              </a:rPr>
              <a:t>SENSORS DEFINE:</a:t>
            </a:r>
            <a:endParaRPr lang="ta-IN" sz="2400" dirty="0">
              <a:latin typeface="Times New Roman" panose="02020603050405020304" pitchFamily="18" charset="0"/>
            </a:endParaRPr>
          </a:p>
        </p:txBody>
      </p:sp>
      <p:sp>
        <p:nvSpPr>
          <p:cNvPr id="3" name="Text Placeholder 2">
            <a:extLst>
              <a:ext uri="{FF2B5EF4-FFF2-40B4-BE49-F238E27FC236}">
                <a16:creationId xmlns:a16="http://schemas.microsoft.com/office/drawing/2014/main" id="{64299986-332E-EBA8-3BD6-7FF40357641E}"/>
              </a:ext>
            </a:extLst>
          </p:cNvPr>
          <p:cNvSpPr>
            <a:spLocks noGrp="1"/>
          </p:cNvSpPr>
          <p:nvPr>
            <p:ph type="body" idx="1"/>
          </p:nvPr>
        </p:nvSpPr>
        <p:spPr>
          <a:xfrm>
            <a:off x="5007935" y="459490"/>
            <a:ext cx="3748236" cy="4197570"/>
          </a:xfrm>
        </p:spPr>
        <p:txBody>
          <a:bodyPr/>
          <a:lstStyle/>
          <a:p>
            <a:pPr marL="158750" indent="0">
              <a:buNone/>
            </a:pPr>
            <a:r>
              <a:rPr lang="en-IN" sz="2400" dirty="0">
                <a:latin typeface="Times New Roman" panose="02020603050405020304" pitchFamily="18" charset="0"/>
                <a:cs typeface="Times New Roman" panose="02020603050405020304" pitchFamily="18" charset="0"/>
              </a:rPr>
              <a:t>METAL SENSOR:</a:t>
            </a:r>
          </a:p>
          <a:p>
            <a:pPr marL="158750" indent="0">
              <a:buNone/>
            </a:pPr>
            <a:r>
              <a:rPr lang="en-IN" sz="2400"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Operates based on the principle of electromagnetic </a:t>
            </a:r>
            <a:r>
              <a:rPr lang="en-IN" sz="2200" dirty="0" err="1">
                <a:latin typeface="Times New Roman" panose="02020603050405020304" pitchFamily="18" charset="0"/>
                <a:cs typeface="Times New Roman" panose="02020603050405020304" pitchFamily="18" charset="0"/>
              </a:rPr>
              <a:t>induction.It</a:t>
            </a:r>
            <a:r>
              <a:rPr lang="en-IN" sz="2200" dirty="0">
                <a:latin typeface="Times New Roman" panose="02020603050405020304" pitchFamily="18" charset="0"/>
                <a:cs typeface="Times New Roman" panose="02020603050405020304" pitchFamily="18" charset="0"/>
              </a:rPr>
              <a:t> induces eddy currents in the object causing a change in oscillator’s freq.</a:t>
            </a:r>
          </a:p>
          <a:p>
            <a:pPr marL="158750" indent="0">
              <a:buNone/>
            </a:pPr>
            <a:endParaRPr lang="en-IN" sz="2200" dirty="0">
              <a:latin typeface="Times New Roman" panose="02020603050405020304" pitchFamily="18" charset="0"/>
              <a:cs typeface="Times New Roman" panose="02020603050405020304" pitchFamily="18" charset="0"/>
            </a:endParaRPr>
          </a:p>
          <a:p>
            <a:pPr marL="158750" indent="0">
              <a:buNone/>
            </a:pPr>
            <a:r>
              <a:rPr lang="en-IN" sz="2200" dirty="0">
                <a:latin typeface="Times New Roman" panose="02020603050405020304" pitchFamily="18" charset="0"/>
                <a:cs typeface="Times New Roman" panose="02020603050405020304" pitchFamily="18" charset="0"/>
              </a:rPr>
              <a:t>PLASTIC SENSOR:</a:t>
            </a:r>
          </a:p>
          <a:p>
            <a:pPr marL="158750" indent="0">
              <a:buNone/>
            </a:pPr>
            <a:r>
              <a:rPr lang="en-IN" sz="2200" dirty="0">
                <a:latin typeface="Times New Roman" panose="02020603050405020304" pitchFamily="18" charset="0"/>
                <a:cs typeface="Times New Roman" panose="02020603050405020304" pitchFamily="18" charset="0"/>
              </a:rPr>
              <a:t>Operates based on the change in capacitance b/w object and sensor</a:t>
            </a:r>
          </a:p>
          <a:p>
            <a:pPr marL="158750" indent="0">
              <a:buNone/>
            </a:pPr>
            <a:r>
              <a:rPr lang="en-IN" sz="2200" dirty="0">
                <a:latin typeface="Times New Roman" panose="02020603050405020304" pitchFamily="18" charset="0"/>
                <a:cs typeface="Times New Roman" panose="02020603050405020304" pitchFamily="18" charset="0"/>
              </a:rPr>
              <a:t>  </a:t>
            </a:r>
          </a:p>
          <a:p>
            <a:pPr marL="158750" indent="0">
              <a:buNone/>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158750" indent="0">
              <a:buNone/>
            </a:pPr>
            <a:r>
              <a:rPr lang="en-IN" sz="2400" dirty="0">
                <a:latin typeface="Times New Roman" panose="02020603050405020304" pitchFamily="18" charset="0"/>
                <a:cs typeface="Times New Roman" panose="02020603050405020304" pitchFamily="18" charset="0"/>
              </a:rPr>
              <a:t>  9</a:t>
            </a:r>
          </a:p>
          <a:p>
            <a:endParaRPr lang="ta-IN" dirty="0"/>
          </a:p>
        </p:txBody>
      </p:sp>
      <p:sp>
        <p:nvSpPr>
          <p:cNvPr id="6" name="Title 5">
            <a:extLst>
              <a:ext uri="{FF2B5EF4-FFF2-40B4-BE49-F238E27FC236}">
                <a16:creationId xmlns:a16="http://schemas.microsoft.com/office/drawing/2014/main" id="{A2D5017C-71D4-B7D9-CB7B-288AAACB76C9}"/>
              </a:ext>
            </a:extLst>
          </p:cNvPr>
          <p:cNvSpPr>
            <a:spLocks noGrp="1"/>
          </p:cNvSpPr>
          <p:nvPr>
            <p:ph type="title" idx="2"/>
          </p:nvPr>
        </p:nvSpPr>
        <p:spPr>
          <a:xfrm>
            <a:off x="1399100" y="1780290"/>
            <a:ext cx="3005700" cy="510900"/>
          </a:xfrm>
        </p:spPr>
        <p:txBody>
          <a:bodyPr/>
          <a:lstStyle/>
          <a:p>
            <a:endParaRPr lang="ta-IN" dirty="0"/>
          </a:p>
        </p:txBody>
      </p:sp>
      <p:sp>
        <p:nvSpPr>
          <p:cNvPr id="4" name="Flowchart: Punched Tape 3">
            <a:extLst>
              <a:ext uri="{FF2B5EF4-FFF2-40B4-BE49-F238E27FC236}">
                <a16:creationId xmlns:a16="http://schemas.microsoft.com/office/drawing/2014/main" id="{81B76AAA-7B32-031B-1813-957DB15BA00E}"/>
              </a:ext>
            </a:extLst>
          </p:cNvPr>
          <p:cNvSpPr/>
          <p:nvPr/>
        </p:nvSpPr>
        <p:spPr>
          <a:xfrm rot="20357152">
            <a:off x="1105717" y="967564"/>
            <a:ext cx="2626311" cy="1734350"/>
          </a:xfrm>
          <a:prstGeom prst="flowChartPunchedTape">
            <a:avLst/>
          </a:prstGeom>
          <a:blipFill>
            <a:blip r:embed="rId2"/>
            <a:stretch>
              <a:fillRect/>
            </a:stretch>
          </a:blipFill>
          <a:effectLst>
            <a:outerShdw blurRad="50800" dist="50800" dir="5400000" algn="ctr" rotWithShape="0">
              <a:schemeClr val="bg2">
                <a:alpha val="7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5" name="Flowchart: Punched Tape 4">
            <a:extLst>
              <a:ext uri="{FF2B5EF4-FFF2-40B4-BE49-F238E27FC236}">
                <a16:creationId xmlns:a16="http://schemas.microsoft.com/office/drawing/2014/main" id="{7FFA7574-FA01-B97C-B7C1-9136AF9C25EE}"/>
              </a:ext>
            </a:extLst>
          </p:cNvPr>
          <p:cNvSpPr/>
          <p:nvPr/>
        </p:nvSpPr>
        <p:spPr>
          <a:xfrm rot="20459462">
            <a:off x="1393274" y="2838224"/>
            <a:ext cx="2626311" cy="1734350"/>
          </a:xfrm>
          <a:prstGeom prst="flowChartPunchedTape">
            <a:avLst/>
          </a:prstGeom>
          <a:blipFill>
            <a:blip r:embed="rId3"/>
            <a:stretch>
              <a:fillRect/>
            </a:stretch>
          </a:blipFill>
          <a:effectLst>
            <a:outerShdw blurRad="228600" dist="50800" dir="5400000" algn="ctr" rotWithShape="0">
              <a:schemeClr val="bg2">
                <a:lumMod val="90000"/>
                <a:alpha val="7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Tree>
    <p:extLst>
      <p:ext uri="{BB962C8B-B14F-4D97-AF65-F5344CB8AC3E}">
        <p14:creationId xmlns:p14="http://schemas.microsoft.com/office/powerpoint/2010/main" val="147333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6" name="Google Shape;616;p33"/>
          <p:cNvSpPr txBox="1">
            <a:spLocks noGrp="1"/>
          </p:cNvSpPr>
          <p:nvPr>
            <p:ph type="title"/>
          </p:nvPr>
        </p:nvSpPr>
        <p:spPr>
          <a:xfrm>
            <a:off x="702849" y="1394234"/>
            <a:ext cx="3582959" cy="1785285"/>
          </a:xfrm>
          <a:prstGeom prst="rect">
            <a:avLst/>
          </a:prstGeom>
        </p:spPr>
        <p:txBody>
          <a:bodyPr spcFirstLastPara="1" wrap="square" lIns="91425" tIns="91425" rIns="91425" bIns="91425" anchor="t" anchorCtr="0">
            <a:noAutofit/>
          </a:bodyPr>
          <a:lstStyle/>
          <a:p>
            <a:pPr marL="285750" indent="-285750">
              <a:lnSpc>
                <a:spcPct val="115000"/>
              </a:lnSpc>
              <a:spcAft>
                <a:spcPts val="1600"/>
              </a:spcAft>
              <a:buFont typeface="Wingdings" panose="05000000000000000000" pitchFamily="2" charset="2"/>
              <a:buChar char="q"/>
            </a:pPr>
            <a:r>
              <a:rPr lang="en-IN" sz="18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The Proximity sensors </a:t>
            </a:r>
            <a:r>
              <a:rPr lang="en-IN" sz="1800" dirty="0" err="1">
                <a:solidFill>
                  <a:schemeClr val="bg1"/>
                </a:solidFill>
                <a:effectLst/>
                <a:latin typeface="Times New Roman" panose="02020603050405020304" pitchFamily="18" charset="0"/>
                <a:ea typeface="Calibri" panose="020F0502020204030204" pitchFamily="34" charset="0"/>
                <a:cs typeface="Latha" panose="020B0604020202020204" pitchFamily="34" charset="0"/>
              </a:rPr>
              <a:t>combinely</a:t>
            </a:r>
            <a:r>
              <a:rPr lang="en-IN" sz="18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senses the product and if it is metal ,then it will be separated in one side of the dustbin. Otherwise it will be trashed in other side of the dustbin.</a:t>
            </a:r>
            <a:br>
              <a:rPr lang="en-US" sz="1800" dirty="0">
                <a:solidFill>
                  <a:schemeClr val="bg1"/>
                </a:solidFill>
                <a:effectLst/>
                <a:latin typeface="Calibri" panose="020F0502020204030204" pitchFamily="34" charset="0"/>
                <a:ea typeface="Calibri" panose="020F0502020204030204" pitchFamily="34" charset="0"/>
                <a:cs typeface="Latha" panose="020B0604020202020204" pitchFamily="34" charset="0"/>
              </a:rPr>
            </a:br>
            <a:br>
              <a:rPr lang="en-IN" sz="1800" dirty="0">
                <a:solidFill>
                  <a:schemeClr val="tx2">
                    <a:lumMod val="75000"/>
                  </a:schemeClr>
                </a:solidFill>
                <a:latin typeface="Times New Roman" panose="02020603050405020304" pitchFamily="18" charset="0"/>
                <a:cs typeface="Times New Roman" panose="02020603050405020304" pitchFamily="18" charset="0"/>
              </a:rPr>
            </a:br>
            <a:endParaRPr dirty="0"/>
          </a:p>
        </p:txBody>
      </p:sp>
      <p:sp>
        <p:nvSpPr>
          <p:cNvPr id="615" name="Google Shape;615;p33"/>
          <p:cNvSpPr txBox="1">
            <a:spLocks noGrp="1"/>
          </p:cNvSpPr>
          <p:nvPr>
            <p:ph type="title" idx="2"/>
          </p:nvPr>
        </p:nvSpPr>
        <p:spPr>
          <a:xfrm>
            <a:off x="633703" y="522612"/>
            <a:ext cx="3820601"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WORKING:</a:t>
            </a:r>
            <a:endParaRPr sz="2400" dirty="0"/>
          </a:p>
        </p:txBody>
      </p:sp>
      <p:sp>
        <p:nvSpPr>
          <p:cNvPr id="617" name="Google Shape;617;p33"/>
          <p:cNvSpPr txBox="1">
            <a:spLocks noGrp="1"/>
          </p:cNvSpPr>
          <p:nvPr>
            <p:ph type="body" idx="1"/>
          </p:nvPr>
        </p:nvSpPr>
        <p:spPr>
          <a:xfrm>
            <a:off x="798917" y="3668358"/>
            <a:ext cx="3582959" cy="767014"/>
          </a:xfrm>
          <a:prstGeom prst="rect">
            <a:avLst/>
          </a:prstGeom>
        </p:spPr>
        <p:txBody>
          <a:bodyPr spcFirstLastPara="1" wrap="square" lIns="91425" tIns="91425" rIns="91425" bIns="91425" anchor="t" anchorCtr="0">
            <a:noAutofit/>
          </a:bodyPr>
          <a:lstStyle/>
          <a:p>
            <a:pPr marL="342900" indent="-342900">
              <a:spcAft>
                <a:spcPts val="1600"/>
              </a:spcAft>
              <a:buFont typeface="Wingdings" panose="05000000000000000000" pitchFamily="2" charset="2"/>
              <a:buChar char="q"/>
            </a:pPr>
            <a:r>
              <a:rPr lang="en-IN" sz="1800" dirty="0">
                <a:solidFill>
                  <a:srgbClr val="000000"/>
                </a:solidFill>
                <a:effectLst/>
                <a:latin typeface="Times New Roman" panose="02020603050405020304" pitchFamily="18" charset="0"/>
                <a:ea typeface="Calibri" panose="020F0502020204030204" pitchFamily="34" charset="0"/>
                <a:cs typeface="Latha" panose="020B0604020202020204" pitchFamily="34" charset="0"/>
              </a:rPr>
              <a:t>Stepper motor can be used to open and close the inner metal and plastic section lids of dustbin.</a:t>
            </a:r>
            <a:endParaRPr lang="en-IN" sz="2000" dirty="0">
              <a:solidFill>
                <a:schemeClr val="tx1"/>
              </a:solidFill>
              <a:latin typeface="Times New Roman" panose="02020603050405020304" pitchFamily="18" charset="0"/>
              <a:cs typeface="Times New Roman" panose="02020603050405020304" pitchFamily="18" charset="0"/>
            </a:endParaRPr>
          </a:p>
          <a:p>
            <a:pPr marL="0" indent="0">
              <a:spcAft>
                <a:spcPts val="1600"/>
              </a:spcAft>
              <a:buNone/>
            </a:pPr>
            <a:r>
              <a:rPr lang="en-IN" sz="2000" dirty="0">
                <a:solidFill>
                  <a:schemeClr val="tx1"/>
                </a:solidFill>
                <a:latin typeface="Times New Roman" panose="02020603050405020304" pitchFamily="18" charset="0"/>
                <a:cs typeface="Times New Roman" panose="02020603050405020304" pitchFamily="18" charset="0"/>
              </a:rPr>
              <a:t>                                                   8</a:t>
            </a:r>
          </a:p>
          <a:p>
            <a:pPr marL="0" lvl="0" indent="0" algn="l" rtl="0">
              <a:spcBef>
                <a:spcPts val="0"/>
              </a:spcBef>
              <a:spcAft>
                <a:spcPts val="1600"/>
              </a:spcAft>
              <a:buNone/>
            </a:pPr>
            <a:endParaRPr dirty="0"/>
          </a:p>
        </p:txBody>
      </p:sp>
      <p:grpSp>
        <p:nvGrpSpPr>
          <p:cNvPr id="618" name="Google Shape;618;p33"/>
          <p:cNvGrpSpPr/>
          <p:nvPr/>
        </p:nvGrpSpPr>
        <p:grpSpPr>
          <a:xfrm>
            <a:off x="4547087" y="970390"/>
            <a:ext cx="4273653" cy="4085704"/>
            <a:chOff x="4547087" y="1535165"/>
            <a:chExt cx="4273653" cy="2923926"/>
          </a:xfrm>
        </p:grpSpPr>
        <p:sp>
          <p:nvSpPr>
            <p:cNvPr id="619" name="Google Shape;619;p33"/>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3"/>
          <p:cNvSpPr/>
          <p:nvPr/>
        </p:nvSpPr>
        <p:spPr>
          <a:xfrm flipH="1">
            <a:off x="794217" y="708127"/>
            <a:ext cx="7739655" cy="3554387"/>
          </a:xfrm>
          <a:prstGeom prst="rtTriangle">
            <a:avLst/>
          </a:prstGeom>
          <a:solidFill>
            <a:srgbClr val="000000">
              <a:alpha val="4620"/>
            </a:srgbClr>
          </a:solidFill>
          <a:ln>
            <a:noFill/>
          </a:ln>
        </p:spPr>
        <p:txBody>
          <a:bodyPr spcFirstLastPara="1" wrap="square" lIns="91425" tIns="91425" rIns="91425" bIns="91425" anchor="ctr" anchorCtr="0">
            <a:noAutofit/>
          </a:bodyPr>
          <a:lstStyle/>
          <a:p>
            <a:r>
              <a:rPr lang="en-IN" sz="2000" dirty="0">
                <a:solidFill>
                  <a:schemeClr val="tx1"/>
                </a:solidFill>
                <a:latin typeface="Times New Roman" panose="02020603050405020304" pitchFamily="18" charset="0"/>
                <a:cs typeface="Times New Roman" panose="02020603050405020304" pitchFamily="18" charset="0"/>
              </a:rPr>
              <a:t>CO     COMMON LID</a:t>
            </a:r>
          </a:p>
          <a:p>
            <a:endParaRPr lang="en-IN" sz="2000" dirty="0">
              <a:solidFill>
                <a:schemeClr val="tx1"/>
              </a:solidFill>
              <a:latin typeface="Times New Roman" panose="02020603050405020304" pitchFamily="18" charset="0"/>
              <a:cs typeface="Times New Roman" panose="02020603050405020304" pitchFamily="18" charset="0"/>
            </a:endParaRPr>
          </a:p>
          <a:p>
            <a:r>
              <a:rPr lang="en-IN" sz="2000" dirty="0">
                <a:solidFill>
                  <a:schemeClr val="tx1"/>
                </a:solidFill>
                <a:latin typeface="Times New Roman" panose="02020603050405020304" pitchFamily="18" charset="0"/>
                <a:cs typeface="Times New Roman" panose="02020603050405020304" pitchFamily="18" charset="0"/>
              </a:rPr>
              <a:t>          WASTES</a:t>
            </a:r>
          </a:p>
          <a:p>
            <a:r>
              <a:rPr lang="en-IN" sz="2000" dirty="0">
                <a:solidFill>
                  <a:schemeClr val="tx1"/>
                </a:solidFill>
                <a:latin typeface="Times New Roman" panose="02020603050405020304" pitchFamily="18" charset="0"/>
                <a:cs typeface="Times New Roman" panose="02020603050405020304" pitchFamily="18" charset="0"/>
              </a:rPr>
              <a:t>    </a:t>
            </a:r>
          </a:p>
          <a:p>
            <a:r>
              <a:rPr lang="en-IN" sz="2000" dirty="0">
                <a:solidFill>
                  <a:schemeClr val="tx1"/>
                </a:solidFill>
                <a:latin typeface="Times New Roman" panose="02020603050405020304" pitchFamily="18" charset="0"/>
                <a:cs typeface="Times New Roman" panose="02020603050405020304" pitchFamily="18" charset="0"/>
              </a:rPr>
              <a:t>          CONVEYOR BELT</a:t>
            </a:r>
          </a:p>
          <a:p>
            <a:r>
              <a:rPr lang="en-IN" sz="2000" dirty="0">
                <a:solidFill>
                  <a:schemeClr val="tx1"/>
                </a:solidFill>
                <a:latin typeface="Times New Roman" panose="02020603050405020304" pitchFamily="18" charset="0"/>
                <a:cs typeface="Times New Roman" panose="02020603050405020304" pitchFamily="18" charset="0"/>
              </a:rPr>
              <a:t>                       </a:t>
            </a:r>
          </a:p>
          <a:p>
            <a:r>
              <a:rPr lang="en-IN" sz="2000" dirty="0">
                <a:solidFill>
                  <a:schemeClr val="tx1"/>
                </a:solidFill>
                <a:latin typeface="Times New Roman" panose="02020603050405020304" pitchFamily="18" charset="0"/>
                <a:cs typeface="Times New Roman" panose="02020603050405020304" pitchFamily="18" charset="0"/>
              </a:rPr>
              <a:t>           SENSORS</a:t>
            </a:r>
          </a:p>
          <a:p>
            <a:r>
              <a:rPr lang="en-IN" sz="2000" dirty="0">
                <a:solidFill>
                  <a:schemeClr val="tx1"/>
                </a:solidFill>
                <a:latin typeface="Times New Roman" panose="02020603050405020304" pitchFamily="18" charset="0"/>
                <a:cs typeface="Times New Roman" panose="02020603050405020304" pitchFamily="18" charset="0"/>
              </a:rPr>
              <a:t>        </a:t>
            </a:r>
          </a:p>
          <a:p>
            <a:r>
              <a:rPr lang="en-IN" sz="2000" dirty="0">
                <a:solidFill>
                  <a:schemeClr val="tx1"/>
                </a:solidFill>
                <a:latin typeface="Times New Roman" panose="02020603050405020304" pitchFamily="18" charset="0"/>
                <a:cs typeface="Times New Roman" panose="02020603050405020304" pitchFamily="18" charset="0"/>
              </a:rPr>
              <a:t>           MOTOR ROTATION </a:t>
            </a:r>
          </a:p>
          <a:p>
            <a:r>
              <a:rPr lang="en-IN" sz="2000" dirty="0">
                <a:solidFill>
                  <a:schemeClr val="tx1"/>
                </a:solidFill>
                <a:latin typeface="Times New Roman" panose="02020603050405020304" pitchFamily="18" charset="0"/>
                <a:cs typeface="Times New Roman" panose="02020603050405020304" pitchFamily="18" charset="0"/>
              </a:rPr>
              <a:t>           OPENING INNER LIDS</a:t>
            </a:r>
          </a:p>
        </p:txBody>
      </p:sp>
      <p:sp>
        <p:nvSpPr>
          <p:cNvPr id="2" name="Arrow: Down 1">
            <a:extLst>
              <a:ext uri="{FF2B5EF4-FFF2-40B4-BE49-F238E27FC236}">
                <a16:creationId xmlns:a16="http://schemas.microsoft.com/office/drawing/2014/main" id="{85F49508-6BB5-8FC4-608C-D75EAD5204FA}"/>
              </a:ext>
            </a:extLst>
          </p:cNvPr>
          <p:cNvSpPr/>
          <p:nvPr/>
        </p:nvSpPr>
        <p:spPr>
          <a:xfrm>
            <a:off x="5373397" y="2254968"/>
            <a:ext cx="360428" cy="230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3" name="Arrow: Down 2">
            <a:extLst>
              <a:ext uri="{FF2B5EF4-FFF2-40B4-BE49-F238E27FC236}">
                <a16:creationId xmlns:a16="http://schemas.microsoft.com/office/drawing/2014/main" id="{AA90F175-AC0C-05EE-202E-75F5566C1343}"/>
              </a:ext>
            </a:extLst>
          </p:cNvPr>
          <p:cNvSpPr/>
          <p:nvPr/>
        </p:nvSpPr>
        <p:spPr>
          <a:xfrm>
            <a:off x="5373397" y="2764253"/>
            <a:ext cx="360428" cy="230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4" name="Arrow: Down 3">
            <a:extLst>
              <a:ext uri="{FF2B5EF4-FFF2-40B4-BE49-F238E27FC236}">
                <a16:creationId xmlns:a16="http://schemas.microsoft.com/office/drawing/2014/main" id="{E0C2D633-1511-95EB-1681-7D953D72F395}"/>
              </a:ext>
            </a:extLst>
          </p:cNvPr>
          <p:cNvSpPr/>
          <p:nvPr/>
        </p:nvSpPr>
        <p:spPr>
          <a:xfrm>
            <a:off x="5373397" y="3374349"/>
            <a:ext cx="360428" cy="294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5" name="Arrow: Down 4">
            <a:extLst>
              <a:ext uri="{FF2B5EF4-FFF2-40B4-BE49-F238E27FC236}">
                <a16:creationId xmlns:a16="http://schemas.microsoft.com/office/drawing/2014/main" id="{840BECA1-7EEA-CDA7-1725-D72C21575625}"/>
              </a:ext>
            </a:extLst>
          </p:cNvPr>
          <p:cNvSpPr/>
          <p:nvPr/>
        </p:nvSpPr>
        <p:spPr>
          <a:xfrm>
            <a:off x="5373397" y="4069157"/>
            <a:ext cx="360428" cy="2303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C1A2-3785-0BD6-72C0-D865A4919923}"/>
              </a:ext>
            </a:extLst>
          </p:cNvPr>
          <p:cNvSpPr>
            <a:spLocks noGrp="1"/>
          </p:cNvSpPr>
          <p:nvPr>
            <p:ph type="ctrTitle"/>
          </p:nvPr>
        </p:nvSpPr>
        <p:spPr>
          <a:xfrm>
            <a:off x="2870791" y="467833"/>
            <a:ext cx="5683859" cy="2689467"/>
          </a:xfrm>
        </p:spPr>
        <p:txBody>
          <a:bodyPr/>
          <a:lstStyle/>
          <a:p>
            <a:pPr marL="571500" indent="-571500">
              <a:buFont typeface="Arial" panose="020B0604020202020204" pitchFamily="34" charset="0"/>
              <a:buChar char="•"/>
            </a:pPr>
            <a:br>
              <a:rPr lang="en-IN" dirty="0"/>
            </a:br>
            <a:br>
              <a:rPr lang="en-IN" dirty="0"/>
            </a:br>
            <a:r>
              <a:rPr lang="en-IN" dirty="0"/>
              <a:t>  </a:t>
            </a:r>
            <a:r>
              <a:rPr lang="en-IN" sz="2800" dirty="0"/>
              <a:t>Applications :</a:t>
            </a:r>
            <a:br>
              <a:rPr lang="en-IN" sz="2400" dirty="0"/>
            </a:br>
            <a:r>
              <a:rPr lang="en-IN" sz="2800" dirty="0">
                <a:latin typeface="Times New Roman" panose="02020603050405020304" pitchFamily="18" charset="0"/>
                <a:cs typeface="Times New Roman" panose="02020603050405020304" pitchFamily="18" charset="0"/>
              </a:rPr>
              <a:t>Street Corporation dustbins</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Small scale in </a:t>
            </a:r>
            <a:r>
              <a:rPr lang="en-IN" sz="2800" dirty="0" err="1">
                <a:latin typeface="Times New Roman" panose="02020603050405020304" pitchFamily="18" charset="0"/>
                <a:cs typeface="Times New Roman" panose="02020603050405020304" pitchFamily="18" charset="0"/>
              </a:rPr>
              <a:t>malls,schools</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Hospitals for segregating medical waste</a:t>
            </a:r>
            <a:br>
              <a:rPr lang="en-IN" sz="2800" dirty="0"/>
            </a:br>
            <a:r>
              <a:rPr lang="en-IN" sz="2800" dirty="0" err="1">
                <a:solidFill>
                  <a:schemeClr val="bg1"/>
                </a:solidFill>
                <a:effectLst/>
                <a:latin typeface="Times New Roman" panose="02020603050405020304" pitchFamily="18" charset="0"/>
                <a:ea typeface="Calibri" panose="020F0502020204030204" pitchFamily="34" charset="0"/>
                <a:cs typeface="Latha" panose="020B0604020202020204" pitchFamily="34" charset="0"/>
              </a:rPr>
              <a:t>Swaccha</a:t>
            </a:r>
            <a:r>
              <a:rPr lang="en-IN" sz="28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Bharat Abhiyan </a:t>
            </a:r>
            <a:br>
              <a:rPr lang="en-IN" sz="28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br>
            <a:r>
              <a:rPr lang="en-IN" sz="30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a:t>
            </a:r>
            <a:endParaRPr lang="ta-IN" sz="3000" dirty="0">
              <a:solidFill>
                <a:schemeClr val="bg1"/>
              </a:solidFill>
            </a:endParaRPr>
          </a:p>
        </p:txBody>
      </p:sp>
      <p:sp>
        <p:nvSpPr>
          <p:cNvPr id="3" name="Subtitle 2">
            <a:extLst>
              <a:ext uri="{FF2B5EF4-FFF2-40B4-BE49-F238E27FC236}">
                <a16:creationId xmlns:a16="http://schemas.microsoft.com/office/drawing/2014/main" id="{BAD80357-B93C-4EBF-F2CC-4E9FF0DAB2B7}"/>
              </a:ext>
            </a:extLst>
          </p:cNvPr>
          <p:cNvSpPr>
            <a:spLocks noGrp="1"/>
          </p:cNvSpPr>
          <p:nvPr>
            <p:ph type="subTitle" idx="1"/>
          </p:nvPr>
        </p:nvSpPr>
        <p:spPr/>
        <p:txBody>
          <a:bodyPr/>
          <a:lstStyle/>
          <a:p>
            <a:endParaRPr lang="ta-IN" dirty="0"/>
          </a:p>
        </p:txBody>
      </p:sp>
      <p:graphicFrame>
        <p:nvGraphicFramePr>
          <p:cNvPr id="4" name="Table 6">
            <a:extLst>
              <a:ext uri="{FF2B5EF4-FFF2-40B4-BE49-F238E27FC236}">
                <a16:creationId xmlns:a16="http://schemas.microsoft.com/office/drawing/2014/main" id="{F924F4C6-6B2A-75CA-B113-0C86E8257271}"/>
              </a:ext>
            </a:extLst>
          </p:cNvPr>
          <p:cNvGraphicFramePr>
            <a:graphicFrameLocks noGrp="1"/>
          </p:cNvGraphicFramePr>
          <p:nvPr>
            <p:extLst>
              <p:ext uri="{D42A27DB-BD31-4B8C-83A1-F6EECF244321}">
                <p14:modId xmlns:p14="http://schemas.microsoft.com/office/powerpoint/2010/main" val="2290642269"/>
              </p:ext>
            </p:extLst>
          </p:nvPr>
        </p:nvGraphicFramePr>
        <p:xfrm>
          <a:off x="1796527" y="376518"/>
          <a:ext cx="6497619" cy="1275753"/>
        </p:xfrm>
        <a:graphic>
          <a:graphicData uri="http://schemas.openxmlformats.org/drawingml/2006/table">
            <a:tbl>
              <a:tblPr firstRow="1" bandRow="1">
                <a:tableStyleId>{5C22544A-7EE6-4342-B048-85BDC9FD1C3A}</a:tableStyleId>
              </a:tblPr>
              <a:tblGrid>
                <a:gridCol w="2165873">
                  <a:extLst>
                    <a:ext uri="{9D8B030D-6E8A-4147-A177-3AD203B41FA5}">
                      <a16:colId xmlns:a16="http://schemas.microsoft.com/office/drawing/2014/main" val="2071601764"/>
                    </a:ext>
                  </a:extLst>
                </a:gridCol>
                <a:gridCol w="2165873">
                  <a:extLst>
                    <a:ext uri="{9D8B030D-6E8A-4147-A177-3AD203B41FA5}">
                      <a16:colId xmlns:a16="http://schemas.microsoft.com/office/drawing/2014/main" val="2712263503"/>
                    </a:ext>
                  </a:extLst>
                </a:gridCol>
                <a:gridCol w="2165873">
                  <a:extLst>
                    <a:ext uri="{9D8B030D-6E8A-4147-A177-3AD203B41FA5}">
                      <a16:colId xmlns:a16="http://schemas.microsoft.com/office/drawing/2014/main" val="4213326751"/>
                    </a:ext>
                  </a:extLst>
                </a:gridCol>
              </a:tblGrid>
              <a:tr h="425251">
                <a:tc>
                  <a:txBody>
                    <a:bodyPr/>
                    <a:lstStyle/>
                    <a:p>
                      <a:r>
                        <a:rPr lang="en-IN" dirty="0"/>
                        <a:t>Inductive</a:t>
                      </a:r>
                      <a:endParaRPr lang="ta-IN" dirty="0"/>
                    </a:p>
                  </a:txBody>
                  <a:tcPr/>
                </a:tc>
                <a:tc>
                  <a:txBody>
                    <a:bodyPr/>
                    <a:lstStyle/>
                    <a:p>
                      <a:r>
                        <a:rPr lang="en-IN" dirty="0"/>
                        <a:t>Capacitive</a:t>
                      </a:r>
                      <a:endParaRPr lang="ta-IN" dirty="0"/>
                    </a:p>
                  </a:txBody>
                  <a:tcPr/>
                </a:tc>
                <a:tc>
                  <a:txBody>
                    <a:bodyPr/>
                    <a:lstStyle/>
                    <a:p>
                      <a:r>
                        <a:rPr lang="en-IN" dirty="0"/>
                        <a:t>Result</a:t>
                      </a:r>
                      <a:endParaRPr lang="ta-IN" dirty="0"/>
                    </a:p>
                  </a:txBody>
                  <a:tcPr/>
                </a:tc>
                <a:extLst>
                  <a:ext uri="{0D108BD9-81ED-4DB2-BD59-A6C34878D82A}">
                    <a16:rowId xmlns:a16="http://schemas.microsoft.com/office/drawing/2014/main" val="1388842238"/>
                  </a:ext>
                </a:extLst>
              </a:tr>
              <a:tr h="425251">
                <a:tc>
                  <a:txBody>
                    <a:bodyPr/>
                    <a:lstStyle/>
                    <a:p>
                      <a:r>
                        <a:rPr lang="en-IN" dirty="0"/>
                        <a:t>1</a:t>
                      </a:r>
                      <a:endParaRPr lang="ta-IN" dirty="0"/>
                    </a:p>
                  </a:txBody>
                  <a:tcPr/>
                </a:tc>
                <a:tc>
                  <a:txBody>
                    <a:bodyPr/>
                    <a:lstStyle/>
                    <a:p>
                      <a:r>
                        <a:rPr lang="en-IN" dirty="0"/>
                        <a:t>1</a:t>
                      </a:r>
                      <a:endParaRPr lang="ta-IN" dirty="0"/>
                    </a:p>
                  </a:txBody>
                  <a:tcPr/>
                </a:tc>
                <a:tc>
                  <a:txBody>
                    <a:bodyPr/>
                    <a:lstStyle/>
                    <a:p>
                      <a:r>
                        <a:rPr lang="en-IN" dirty="0"/>
                        <a:t>Metal</a:t>
                      </a:r>
                      <a:endParaRPr lang="ta-IN" dirty="0"/>
                    </a:p>
                  </a:txBody>
                  <a:tcPr/>
                </a:tc>
                <a:extLst>
                  <a:ext uri="{0D108BD9-81ED-4DB2-BD59-A6C34878D82A}">
                    <a16:rowId xmlns:a16="http://schemas.microsoft.com/office/drawing/2014/main" val="2246237514"/>
                  </a:ext>
                </a:extLst>
              </a:tr>
              <a:tr h="425251">
                <a:tc>
                  <a:txBody>
                    <a:bodyPr/>
                    <a:lstStyle/>
                    <a:p>
                      <a:r>
                        <a:rPr lang="en-IN" dirty="0"/>
                        <a:t>0</a:t>
                      </a:r>
                      <a:endParaRPr lang="ta-IN" dirty="0"/>
                    </a:p>
                  </a:txBody>
                  <a:tcPr/>
                </a:tc>
                <a:tc>
                  <a:txBody>
                    <a:bodyPr/>
                    <a:lstStyle/>
                    <a:p>
                      <a:r>
                        <a:rPr lang="en-IN" dirty="0"/>
                        <a:t>1</a:t>
                      </a:r>
                      <a:endParaRPr lang="ta-IN" dirty="0"/>
                    </a:p>
                  </a:txBody>
                  <a:tcPr/>
                </a:tc>
                <a:tc>
                  <a:txBody>
                    <a:bodyPr/>
                    <a:lstStyle/>
                    <a:p>
                      <a:r>
                        <a:rPr lang="en-IN" dirty="0"/>
                        <a:t>Plastic</a:t>
                      </a:r>
                      <a:endParaRPr lang="ta-IN" dirty="0"/>
                    </a:p>
                  </a:txBody>
                  <a:tcPr/>
                </a:tc>
                <a:extLst>
                  <a:ext uri="{0D108BD9-81ED-4DB2-BD59-A6C34878D82A}">
                    <a16:rowId xmlns:a16="http://schemas.microsoft.com/office/drawing/2014/main" val="396731134"/>
                  </a:ext>
                </a:extLst>
              </a:tr>
            </a:tbl>
          </a:graphicData>
        </a:graphic>
      </p:graphicFrame>
      <p:sp>
        <p:nvSpPr>
          <p:cNvPr id="6" name="Arrow: Right 5">
            <a:extLst>
              <a:ext uri="{FF2B5EF4-FFF2-40B4-BE49-F238E27FC236}">
                <a16:creationId xmlns:a16="http://schemas.microsoft.com/office/drawing/2014/main" id="{47D0D427-7593-883E-63F4-D435D35A8F52}"/>
              </a:ext>
            </a:extLst>
          </p:cNvPr>
          <p:cNvSpPr/>
          <p:nvPr/>
        </p:nvSpPr>
        <p:spPr>
          <a:xfrm>
            <a:off x="3064430" y="2419462"/>
            <a:ext cx="270440" cy="304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7" name="Arrow: Right 6">
            <a:extLst>
              <a:ext uri="{FF2B5EF4-FFF2-40B4-BE49-F238E27FC236}">
                <a16:creationId xmlns:a16="http://schemas.microsoft.com/office/drawing/2014/main" id="{56B30887-F846-D95E-51B7-0915F928D65F}"/>
              </a:ext>
            </a:extLst>
          </p:cNvPr>
          <p:cNvSpPr/>
          <p:nvPr/>
        </p:nvSpPr>
        <p:spPr>
          <a:xfrm>
            <a:off x="3085946" y="2833562"/>
            <a:ext cx="270440" cy="304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8" name="Arrow: Right 7">
            <a:extLst>
              <a:ext uri="{FF2B5EF4-FFF2-40B4-BE49-F238E27FC236}">
                <a16:creationId xmlns:a16="http://schemas.microsoft.com/office/drawing/2014/main" id="{77ADAA13-79CD-1603-B87A-125861B686A0}"/>
              </a:ext>
            </a:extLst>
          </p:cNvPr>
          <p:cNvSpPr/>
          <p:nvPr/>
        </p:nvSpPr>
        <p:spPr>
          <a:xfrm>
            <a:off x="3085946" y="3406319"/>
            <a:ext cx="270440" cy="2695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
        <p:nvSpPr>
          <p:cNvPr id="9" name="Arrow: Right 8">
            <a:extLst>
              <a:ext uri="{FF2B5EF4-FFF2-40B4-BE49-F238E27FC236}">
                <a16:creationId xmlns:a16="http://schemas.microsoft.com/office/drawing/2014/main" id="{329866BC-B655-511F-9A72-DC8D0DC4FD88}"/>
              </a:ext>
            </a:extLst>
          </p:cNvPr>
          <p:cNvSpPr/>
          <p:nvPr/>
        </p:nvSpPr>
        <p:spPr>
          <a:xfrm>
            <a:off x="3085946" y="4203798"/>
            <a:ext cx="270440" cy="269586"/>
          </a:xfrm>
          <a:prstGeom prst="rightArrow">
            <a:avLst>
              <a:gd name="adj1" fmla="val 50000"/>
              <a:gd name="adj2" fmla="val 34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Tree>
    <p:extLst>
      <p:ext uri="{BB962C8B-B14F-4D97-AF65-F5344CB8AC3E}">
        <p14:creationId xmlns:p14="http://schemas.microsoft.com/office/powerpoint/2010/main" val="304227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30"/>
          <p:cNvSpPr txBox="1">
            <a:spLocks noGrp="1"/>
          </p:cNvSpPr>
          <p:nvPr>
            <p:ph type="title"/>
          </p:nvPr>
        </p:nvSpPr>
        <p:spPr>
          <a:xfrm>
            <a:off x="1158845" y="643605"/>
            <a:ext cx="3540746" cy="3939028"/>
          </a:xfrm>
          <a:prstGeom prst="rect">
            <a:avLst/>
          </a:prstGeom>
        </p:spPr>
        <p:txBody>
          <a:bodyPr spcFirstLastPara="1" wrap="square" lIns="91425" tIns="91425" rIns="91425" bIns="91425" anchor="t" anchorCtr="0">
            <a:noAutofit/>
          </a:bodyPr>
          <a:lstStyle/>
          <a:p>
            <a:pPr>
              <a:lnSpc>
                <a:spcPct val="115000"/>
              </a:lnSpc>
              <a:spcAft>
                <a:spcPts val="1600"/>
              </a:spcAft>
            </a:pPr>
            <a:br>
              <a:rPr lang="en-IN" sz="1800" dirty="0">
                <a:solidFill>
                  <a:schemeClr val="tx2">
                    <a:lumMod val="90000"/>
                  </a:schemeClr>
                </a:solidFill>
                <a:latin typeface="Times New Roman" panose="02020603050405020304" pitchFamily="18" charset="0"/>
                <a:cs typeface="Times New Roman" panose="02020603050405020304" pitchFamily="18" charset="0"/>
              </a:rPr>
            </a:br>
            <a:endParaRPr dirty="0"/>
          </a:p>
        </p:txBody>
      </p:sp>
      <p:sp>
        <p:nvSpPr>
          <p:cNvPr id="558" name="Google Shape;558;p30"/>
          <p:cNvSpPr txBox="1">
            <a:spLocks noGrp="1"/>
          </p:cNvSpPr>
          <p:nvPr>
            <p:ph type="title" idx="2"/>
          </p:nvPr>
        </p:nvSpPr>
        <p:spPr>
          <a:xfrm>
            <a:off x="1297500" y="173150"/>
            <a:ext cx="3005700" cy="623556"/>
          </a:xfrm>
          <a:prstGeom prst="rect">
            <a:avLst/>
          </a:prstGeom>
        </p:spPr>
        <p:txBody>
          <a:bodyPr spcFirstLastPara="1" wrap="square" lIns="91425" tIns="91425" rIns="91425" bIns="91425" anchor="t" anchorCtr="0">
            <a:noAutofit/>
          </a:bodyPr>
          <a:lstStyle/>
          <a:p>
            <a:br>
              <a:rPr lang="en-IN" sz="1000" dirty="0">
                <a:solidFill>
                  <a:schemeClr val="tx2">
                    <a:lumMod val="90000"/>
                  </a:schemeClr>
                </a:solidFill>
              </a:rPr>
            </a:br>
            <a:endParaRPr sz="1000" dirty="0"/>
          </a:p>
        </p:txBody>
      </p:sp>
      <p:sp>
        <p:nvSpPr>
          <p:cNvPr id="3" name="Text Placeholder 2">
            <a:extLst>
              <a:ext uri="{FF2B5EF4-FFF2-40B4-BE49-F238E27FC236}">
                <a16:creationId xmlns:a16="http://schemas.microsoft.com/office/drawing/2014/main" id="{B372C188-A746-731C-3391-22F0B6914459}"/>
              </a:ext>
            </a:extLst>
          </p:cNvPr>
          <p:cNvSpPr>
            <a:spLocks noGrp="1"/>
          </p:cNvSpPr>
          <p:nvPr>
            <p:ph type="body" idx="1"/>
          </p:nvPr>
        </p:nvSpPr>
        <p:spPr>
          <a:xfrm>
            <a:off x="298765" y="3488598"/>
            <a:ext cx="8682274" cy="1481753"/>
          </a:xfrm>
        </p:spPr>
        <p:txBody>
          <a:bodyPr/>
          <a:lstStyle/>
          <a:p>
            <a:pPr marL="158750" indent="0">
              <a:buNone/>
            </a:pPr>
            <a:endParaRPr lang="en-IN" sz="1100" dirty="0">
              <a:solidFill>
                <a:schemeClr val="tx1"/>
              </a:solidFill>
            </a:endParaRPr>
          </a:p>
          <a:p>
            <a:endParaRPr lang="ta-IN" dirty="0">
              <a:solidFill>
                <a:schemeClr val="tx1"/>
              </a:solidFill>
            </a:endParaRPr>
          </a:p>
        </p:txBody>
      </p:sp>
      <p:grpSp>
        <p:nvGrpSpPr>
          <p:cNvPr id="561" name="Google Shape;561;p30"/>
          <p:cNvGrpSpPr/>
          <p:nvPr/>
        </p:nvGrpSpPr>
        <p:grpSpPr>
          <a:xfrm>
            <a:off x="5305648" y="930396"/>
            <a:ext cx="3780020" cy="2072175"/>
            <a:chOff x="4654186" y="1785178"/>
            <a:chExt cx="4042004" cy="2072175"/>
          </a:xfrm>
        </p:grpSpPr>
        <p:sp>
          <p:nvSpPr>
            <p:cNvPr id="562" name="Google Shape;562;p30"/>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3200" dirty="0">
                  <a:latin typeface="Impact" panose="020B0806030902050204" pitchFamily="34" charset="0"/>
                </a:rPr>
                <a:t>WHAT IF TOXIC GASES</a:t>
              </a:r>
            </a:p>
            <a:p>
              <a:pPr marL="0" lvl="0" indent="0" algn="l" rtl="0">
                <a:spcBef>
                  <a:spcPts val="0"/>
                </a:spcBef>
                <a:spcAft>
                  <a:spcPts val="0"/>
                </a:spcAft>
                <a:buNone/>
              </a:pPr>
              <a:r>
                <a:rPr lang="en-IN" sz="3200" dirty="0">
                  <a:latin typeface="Impact" panose="020B0806030902050204" pitchFamily="34" charset="0"/>
                </a:rPr>
                <a:t>GET RELEASED AFTER OPENING THE LID ?</a:t>
              </a:r>
              <a:endParaRPr sz="3200" dirty="0">
                <a:latin typeface="Impact" panose="020B0806030902050204" pitchFamily="34" charset="0"/>
              </a:endParaRPr>
            </a:p>
          </p:txBody>
        </p:sp>
      </p:grpSp>
      <p:sp>
        <p:nvSpPr>
          <p:cNvPr id="566" name="Google Shape;566;p30"/>
          <p:cNvSpPr/>
          <p:nvPr/>
        </p:nvSpPr>
        <p:spPr>
          <a:xfrm rot="5400000" flipH="1">
            <a:off x="5610378" y="1104478"/>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Folded Corner 1">
            <a:extLst>
              <a:ext uri="{FF2B5EF4-FFF2-40B4-BE49-F238E27FC236}">
                <a16:creationId xmlns:a16="http://schemas.microsoft.com/office/drawing/2014/main" id="{E3240851-A02C-37DE-8F7C-DD6F344DDC19}"/>
              </a:ext>
            </a:extLst>
          </p:cNvPr>
          <p:cNvSpPr/>
          <p:nvPr/>
        </p:nvSpPr>
        <p:spPr>
          <a:xfrm>
            <a:off x="1178885" y="674796"/>
            <a:ext cx="3896676" cy="4468704"/>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000" dirty="0">
                <a:solidFill>
                  <a:schemeClr val="tx1"/>
                </a:solidFill>
                <a:latin typeface="Sitka Banner" panose="02000505000000020004" pitchFamily="2" charset="0"/>
                <a:cs typeface="Times New Roman" panose="02020603050405020304" pitchFamily="18" charset="0"/>
              </a:rPr>
              <a:t>Common lid get closed after reaching certain level and within 24 hours the dustbin should be emptied since the alert message was already sent to  the corporation </a:t>
            </a:r>
            <a:r>
              <a:rPr lang="en-IN" sz="2000" dirty="0" err="1">
                <a:solidFill>
                  <a:schemeClr val="tx1"/>
                </a:solidFill>
                <a:latin typeface="Sitka Banner" panose="02000505000000020004" pitchFamily="2" charset="0"/>
                <a:cs typeface="Times New Roman" panose="02020603050405020304" pitchFamily="18" charset="0"/>
              </a:rPr>
              <a:t>office.Since</a:t>
            </a:r>
            <a:r>
              <a:rPr lang="en-IN" sz="2000" dirty="0">
                <a:solidFill>
                  <a:schemeClr val="tx1"/>
                </a:solidFill>
                <a:latin typeface="Sitka Banner" panose="02000505000000020004" pitchFamily="2" charset="0"/>
                <a:cs typeface="Times New Roman" panose="02020603050405020304" pitchFamily="18" charset="0"/>
              </a:rPr>
              <a:t> it is tightly closed there is a chance of formation of toxic gases and it may affect the one who unlocks the access and open it. To avoid this Small </a:t>
            </a:r>
            <a:r>
              <a:rPr lang="en-IN" sz="2000" dirty="0" err="1">
                <a:solidFill>
                  <a:schemeClr val="tx1"/>
                </a:solidFill>
                <a:latin typeface="Sitka Banner" panose="02000505000000020004" pitchFamily="2" charset="0"/>
                <a:cs typeface="Times New Roman" panose="02020603050405020304" pitchFamily="18" charset="0"/>
              </a:rPr>
              <a:t>vental</a:t>
            </a:r>
            <a:r>
              <a:rPr lang="en-IN" sz="2000" dirty="0">
                <a:solidFill>
                  <a:schemeClr val="tx1"/>
                </a:solidFill>
                <a:latin typeface="Sitka Banner" panose="02000505000000020004" pitchFamily="2" charset="0"/>
                <a:cs typeface="Times New Roman" panose="02020603050405020304" pitchFamily="18" charset="0"/>
              </a:rPr>
              <a:t> holes are made around the</a:t>
            </a:r>
          </a:p>
          <a:p>
            <a:pPr algn="ctr"/>
            <a:r>
              <a:rPr lang="en-IN" sz="2000" dirty="0">
                <a:solidFill>
                  <a:schemeClr val="tx1"/>
                </a:solidFill>
                <a:latin typeface="Sitka Banner" panose="02000505000000020004" pitchFamily="2" charset="0"/>
                <a:cs typeface="Times New Roman" panose="02020603050405020304" pitchFamily="18" charset="0"/>
              </a:rPr>
              <a:t>dustbin during </a:t>
            </a:r>
            <a:r>
              <a:rPr lang="en-IN" sz="2000" dirty="0" err="1">
                <a:solidFill>
                  <a:schemeClr val="tx1"/>
                </a:solidFill>
                <a:latin typeface="Sitka Banner" panose="02000505000000020004" pitchFamily="2" charset="0"/>
                <a:cs typeface="Times New Roman" panose="02020603050405020304" pitchFamily="18" charset="0"/>
              </a:rPr>
              <a:t>themanufacturing</a:t>
            </a:r>
            <a:r>
              <a:rPr lang="en-IN" sz="2000" dirty="0">
                <a:solidFill>
                  <a:schemeClr val="tx1"/>
                </a:solidFill>
                <a:latin typeface="Sitka Banner" panose="02000505000000020004" pitchFamily="2" charset="0"/>
                <a:cs typeface="Times New Roman" panose="02020603050405020304" pitchFamily="18" charset="0"/>
              </a:rPr>
              <a:t> !</a:t>
            </a:r>
            <a:endParaRPr lang="ta-IN" sz="2000" dirty="0">
              <a:solidFill>
                <a:schemeClr val="tx1"/>
              </a:solidFill>
              <a:latin typeface="Sitka Banner" panose="02000505000000020004" pitchFamily="2" charset="0"/>
            </a:endParaRPr>
          </a:p>
        </p:txBody>
      </p:sp>
      <p:sp>
        <p:nvSpPr>
          <p:cNvPr id="7" name="Oval 6">
            <a:extLst>
              <a:ext uri="{FF2B5EF4-FFF2-40B4-BE49-F238E27FC236}">
                <a16:creationId xmlns:a16="http://schemas.microsoft.com/office/drawing/2014/main" id="{978D0A80-2081-78FB-BCD9-E65209D9675B}"/>
              </a:ext>
            </a:extLst>
          </p:cNvPr>
          <p:cNvSpPr/>
          <p:nvPr/>
        </p:nvSpPr>
        <p:spPr>
          <a:xfrm>
            <a:off x="7113181" y="3517173"/>
            <a:ext cx="1277495" cy="1451904"/>
          </a:xfrm>
          <a:prstGeom prst="ellipse">
            <a:avLst/>
          </a:prstGeom>
          <a:blipFill>
            <a:blip r:embed="rId3"/>
            <a:stretch>
              <a:fillRect/>
            </a:stretch>
          </a:blipFill>
          <a:effectLst>
            <a:outerShdw blurRad="50800" dist="76200" dir="7140000" sx="112000" sy="112000" algn="ctr" rotWithShape="0">
              <a:srgbClr val="000000">
                <a:alpha val="66000"/>
              </a:srgb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timeline</a:t>
            </a:r>
            <a:endParaRPr/>
          </a:p>
        </p:txBody>
      </p:sp>
      <p:sp>
        <p:nvSpPr>
          <p:cNvPr id="661" name="Google Shape;661;p36"/>
          <p:cNvSpPr txBox="1"/>
          <p:nvPr/>
        </p:nvSpPr>
        <p:spPr>
          <a:xfrm>
            <a:off x="1354533"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62" name="Google Shape;662;p36"/>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Lorem Ipsum</a:t>
            </a:r>
            <a:endParaRPr sz="1000">
              <a:solidFill>
                <a:srgbClr val="FFFFFF"/>
              </a:solidFill>
              <a:latin typeface="Roboto"/>
              <a:ea typeface="Roboto"/>
              <a:cs typeface="Roboto"/>
              <a:sym typeface="Roboto"/>
            </a:endParaRPr>
          </a:p>
        </p:txBody>
      </p:sp>
      <p:sp>
        <p:nvSpPr>
          <p:cNvPr id="663" name="Google Shape;663;p36"/>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64" name="Google Shape;664;p36"/>
          <p:cNvSpPr txBox="1"/>
          <p:nvPr/>
        </p:nvSpPr>
        <p:spPr>
          <a:xfrm>
            <a:off x="245622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65" name="Google Shape;665;p36"/>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Sit Amet</a:t>
            </a:r>
            <a:endParaRPr sz="1000">
              <a:solidFill>
                <a:srgbClr val="FFFFFF"/>
              </a:solidFill>
              <a:latin typeface="Roboto"/>
              <a:ea typeface="Roboto"/>
              <a:cs typeface="Roboto"/>
              <a:sym typeface="Roboto"/>
            </a:endParaRPr>
          </a:p>
        </p:txBody>
      </p:sp>
      <p:sp>
        <p:nvSpPr>
          <p:cNvPr id="666" name="Google Shape;666;p36"/>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67" name="Google Shape;667;p36"/>
          <p:cNvSpPr txBox="1"/>
          <p:nvPr/>
        </p:nvSpPr>
        <p:spPr>
          <a:xfrm>
            <a:off x="3550435"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68" name="Google Shape;668;p36"/>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rgbClr val="FFFFFF"/>
                </a:solidFill>
                <a:latin typeface="Roboto"/>
                <a:ea typeface="Roboto"/>
                <a:cs typeface="Roboto"/>
                <a:sym typeface="Roboto"/>
              </a:rPr>
              <a:t>Donec Ultrices</a:t>
            </a:r>
            <a:endParaRPr sz="1000">
              <a:solidFill>
                <a:srgbClr val="FFFFFF"/>
              </a:solidFill>
              <a:latin typeface="Roboto"/>
              <a:ea typeface="Roboto"/>
              <a:cs typeface="Roboto"/>
              <a:sym typeface="Roboto"/>
            </a:endParaRPr>
          </a:p>
        </p:txBody>
      </p:sp>
      <p:sp>
        <p:nvSpPr>
          <p:cNvPr id="669" name="Google Shape;669;p36"/>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670" name="Google Shape;670;p36"/>
          <p:cNvSpPr txBox="1"/>
          <p:nvPr/>
        </p:nvSpPr>
        <p:spPr>
          <a:xfrm>
            <a:off x="464199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671" name="Google Shape;671;p36"/>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Litora</a:t>
            </a:r>
            <a:endParaRPr sz="1000">
              <a:solidFill>
                <a:schemeClr val="lt1"/>
              </a:solidFill>
              <a:latin typeface="Roboto"/>
              <a:ea typeface="Roboto"/>
              <a:cs typeface="Roboto"/>
              <a:sym typeface="Roboto"/>
            </a:endParaRPr>
          </a:p>
        </p:txBody>
      </p:sp>
      <p:sp>
        <p:nvSpPr>
          <p:cNvPr id="672" name="Google Shape;672;p36"/>
          <p:cNvSpPr txBox="1"/>
          <p:nvPr/>
        </p:nvSpPr>
        <p:spPr>
          <a:xfrm>
            <a:off x="4572659"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673" name="Google Shape;673;p36"/>
          <p:cNvSpPr txBox="1"/>
          <p:nvPr/>
        </p:nvSpPr>
        <p:spPr>
          <a:xfrm>
            <a:off x="573029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674" name="Google Shape;674;p36"/>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675" name="Google Shape;675;p36"/>
          <p:cNvSpPr txBox="1"/>
          <p:nvPr/>
        </p:nvSpPr>
        <p:spPr>
          <a:xfrm>
            <a:off x="5703047"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676" name="Google Shape;676;p36"/>
          <p:cNvSpPr txBox="1"/>
          <p:nvPr/>
        </p:nvSpPr>
        <p:spPr>
          <a:xfrm>
            <a:off x="682221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677" name="Google Shape;677;p36"/>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sp>
        <p:nvSpPr>
          <p:cNvPr id="678" name="Google Shape;678;p36"/>
          <p:cNvSpPr txBox="1"/>
          <p:nvPr/>
        </p:nvSpPr>
        <p:spPr>
          <a:xfrm>
            <a:off x="6837184"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cxnSp>
        <p:nvCxnSpPr>
          <p:cNvPr id="679" name="Google Shape;679;p36"/>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0" name="Google Shape;680;p36"/>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81" name="Google Shape;681;p36"/>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2" name="Google Shape;682;p36"/>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3" name="Google Shape;683;p36"/>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684" name="Google Shape;684;p36"/>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5" name="Google Shape;685;p36"/>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6" name="Google Shape;686;p36"/>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87" name="Google Shape;687;p36"/>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8" name="Google Shape;688;p36"/>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89" name="Google Shape;689;p36"/>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0" name="Google Shape;690;p36"/>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91" name="Google Shape;691;p36"/>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92" name="Google Shape;692;p36"/>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3" name="Google Shape;693;p36"/>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94" name="Google Shape;694;p36"/>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95" name="Google Shape;695;p36"/>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6" name="Google Shape;696;p36"/>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pic>
        <p:nvPicPr>
          <p:cNvPr id="2" name="Picture 1">
            <a:extLst>
              <a:ext uri="{FF2B5EF4-FFF2-40B4-BE49-F238E27FC236}">
                <a16:creationId xmlns:a16="http://schemas.microsoft.com/office/drawing/2014/main" id="{31714292-759B-C9C8-07F6-AA1C9F3786C3}"/>
              </a:ext>
            </a:extLst>
          </p:cNvPr>
          <p:cNvPicPr>
            <a:picLocks noChangeAspect="1"/>
          </p:cNvPicPr>
          <p:nvPr/>
        </p:nvPicPr>
        <p:blipFill>
          <a:blip r:embed="rId3"/>
          <a:stretch>
            <a:fillRect/>
          </a:stretch>
        </p:blipFill>
        <p:spPr>
          <a:xfrm>
            <a:off x="-5181" y="1"/>
            <a:ext cx="9149181" cy="5124880"/>
          </a:xfrm>
          <a:prstGeom prst="rect">
            <a:avLst/>
          </a:prstGeom>
        </p:spPr>
      </p:pic>
      <p:sp>
        <p:nvSpPr>
          <p:cNvPr id="4" name="TextBox 3">
            <a:extLst>
              <a:ext uri="{FF2B5EF4-FFF2-40B4-BE49-F238E27FC236}">
                <a16:creationId xmlns:a16="http://schemas.microsoft.com/office/drawing/2014/main" id="{7E4693C4-1A9F-3671-70A3-538184B35B39}"/>
              </a:ext>
            </a:extLst>
          </p:cNvPr>
          <p:cNvSpPr txBox="1"/>
          <p:nvPr/>
        </p:nvSpPr>
        <p:spPr>
          <a:xfrm>
            <a:off x="1354533" y="2009974"/>
            <a:ext cx="5663212" cy="2646878"/>
          </a:xfrm>
          <a:prstGeom prst="rect">
            <a:avLst/>
          </a:prstGeom>
          <a:noFill/>
        </p:spPr>
        <p:txBody>
          <a:bodyPr wrap="square">
            <a:spAutoFit/>
          </a:bodyPr>
          <a:lstStyle/>
          <a:p>
            <a:r>
              <a:rPr lang="en-IN" sz="1800" dirty="0">
                <a:solidFill>
                  <a:schemeClr val="bg1"/>
                </a:solidFill>
                <a:latin typeface="Segoe UI Semibold" panose="020B0702040204020203" pitchFamily="34" charset="0"/>
                <a:cs typeface="Segoe UI Semibold" panose="020B0702040204020203" pitchFamily="34" charset="0"/>
              </a:rPr>
              <a:t>“</a:t>
            </a:r>
            <a:r>
              <a:rPr lang="en-IN" sz="1800" dirty="0" err="1">
                <a:solidFill>
                  <a:schemeClr val="bg1"/>
                </a:solidFill>
                <a:latin typeface="Segoe UI Semibold" panose="020B0702040204020203" pitchFamily="34" charset="0"/>
                <a:cs typeface="Segoe UI Semibold" panose="020B0702040204020203" pitchFamily="34" charset="0"/>
              </a:rPr>
              <a:t>Inovation</a:t>
            </a:r>
            <a:r>
              <a:rPr lang="en-IN" sz="1800" dirty="0">
                <a:solidFill>
                  <a:schemeClr val="bg1"/>
                </a:solidFill>
                <a:latin typeface="Segoe UI Semibold" panose="020B0702040204020203" pitchFamily="34" charset="0"/>
                <a:cs typeface="Segoe UI Semibold" panose="020B0702040204020203" pitchFamily="34" charset="0"/>
              </a:rPr>
              <a:t> is taking two things that already exists and putting them together in a new way”</a:t>
            </a:r>
          </a:p>
          <a:p>
            <a:r>
              <a:rPr lang="en-IN" sz="1800" dirty="0">
                <a:solidFill>
                  <a:schemeClr val="bg1"/>
                </a:solidFill>
                <a:latin typeface="Segoe UI Semibold" panose="020B0702040204020203" pitchFamily="34" charset="0"/>
                <a:cs typeface="Segoe UI Semibold" panose="020B0702040204020203" pitchFamily="34" charset="0"/>
              </a:rPr>
              <a:t>                                 - Tom </a:t>
            </a:r>
            <a:r>
              <a:rPr lang="en-IN" sz="1800" dirty="0" err="1">
                <a:solidFill>
                  <a:schemeClr val="bg1"/>
                </a:solidFill>
                <a:latin typeface="Segoe UI Semibold" panose="020B0702040204020203" pitchFamily="34" charset="0"/>
                <a:cs typeface="Segoe UI Semibold" panose="020B0702040204020203" pitchFamily="34" charset="0"/>
              </a:rPr>
              <a:t>Freston</a:t>
            </a:r>
            <a:r>
              <a:rPr lang="en-IN" sz="1800" dirty="0">
                <a:solidFill>
                  <a:schemeClr val="bg1"/>
                </a:solidFill>
                <a:latin typeface="Segoe UI Semibold" panose="020B0702040204020203" pitchFamily="34" charset="0"/>
                <a:cs typeface="Segoe UI Semibold" panose="020B0702040204020203" pitchFamily="34" charset="0"/>
              </a:rPr>
              <a:t> </a:t>
            </a: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endParaRPr lang="en-IN" dirty="0">
              <a:highlight>
                <a:srgbClr val="C0C0C0"/>
              </a:highlight>
              <a:latin typeface="Times New Roman" panose="02020603050405020304" pitchFamily="18" charset="0"/>
            </a:endParaRPr>
          </a:p>
          <a:p>
            <a:r>
              <a:rPr lang="en-IN" dirty="0">
                <a:latin typeface="Times New Roman" panose="02020603050405020304" pitchFamily="18" charset="0"/>
              </a:rPr>
              <a:t>                                              </a:t>
            </a:r>
            <a:r>
              <a:rPr lang="en-IN" dirty="0">
                <a:solidFill>
                  <a:schemeClr val="bg1"/>
                </a:solidFill>
                <a:latin typeface="Times New Roman" panose="02020603050405020304" pitchFamily="18" charset="0"/>
              </a:rPr>
              <a:t>14</a:t>
            </a:r>
            <a:endParaRPr lang="ta-IN" dirty="0">
              <a:solidFill>
                <a:schemeClr val="bg1"/>
              </a:solidFill>
            </a:endParaRPr>
          </a:p>
        </p:txBody>
      </p:sp>
      <p:sp>
        <p:nvSpPr>
          <p:cNvPr id="5" name="Oval 4">
            <a:extLst>
              <a:ext uri="{FF2B5EF4-FFF2-40B4-BE49-F238E27FC236}">
                <a16:creationId xmlns:a16="http://schemas.microsoft.com/office/drawing/2014/main" id="{1CED10D2-3451-9F64-426A-EF19C68EBA21}"/>
              </a:ext>
            </a:extLst>
          </p:cNvPr>
          <p:cNvSpPr/>
          <p:nvPr/>
        </p:nvSpPr>
        <p:spPr>
          <a:xfrm>
            <a:off x="5982159" y="2249375"/>
            <a:ext cx="2806140" cy="2473300"/>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a-IN"/>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TotalTime>
  <Words>448</Words>
  <Application>Microsoft Office PowerPoint</Application>
  <PresentationFormat>On-screen Show (16:9)</PresentationFormat>
  <Paragraphs>92</Paragraphs>
  <Slides>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Segoe UI Semibold</vt:lpstr>
      <vt:lpstr>Arial</vt:lpstr>
      <vt:lpstr>Wingdings</vt:lpstr>
      <vt:lpstr>Lato</vt:lpstr>
      <vt:lpstr>Sitka Banner</vt:lpstr>
      <vt:lpstr>Montserrat</vt:lpstr>
      <vt:lpstr>Roboto</vt:lpstr>
      <vt:lpstr>Calibri</vt:lpstr>
      <vt:lpstr>Times New Roman</vt:lpstr>
      <vt:lpstr>Impact</vt:lpstr>
      <vt:lpstr>Focus</vt:lpstr>
      <vt:lpstr>TRASH SEPARATION IN STREET DUSTBINS</vt:lpstr>
      <vt:lpstr>1) Wastes from street dustbins are collected through garbage truck and emptied in a huge  junkyard.  2) Segregation of wastes by the type such as metal and non metal done in massive scale.  </vt:lpstr>
      <vt:lpstr>   </vt:lpstr>
      <vt:lpstr>SENSORS DEFINE:</vt:lpstr>
      <vt:lpstr>The Proximity sensors combinely senses the product and if it is metal ,then it will be separated in one side of the dustbin. Otherwise it will be trashed in other side of the dustbin.  </vt:lpstr>
      <vt:lpstr>    Applications : Street Corporation dustbins Small scale in malls,schools Hospitals for segregating medical waste Swaccha Bharat Abhiyan       </vt:lpstr>
      <vt:lpstr> </vt:lpstr>
      <vt:lpstr>Project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 Presentation</dc:title>
  <cp:lastModifiedBy>Anusha Mary</cp:lastModifiedBy>
  <cp:revision>10</cp:revision>
  <dcterms:modified xsi:type="dcterms:W3CDTF">2023-08-17T11:41:00Z</dcterms:modified>
</cp:coreProperties>
</file>